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0" r:id="rId1"/>
    <p:sldMasterId id="2147483672" r:id="rId2"/>
  </p:sldMasterIdLst>
  <p:sldIdLst>
    <p:sldId id="256" r:id="rId3"/>
    <p:sldId id="257" r:id="rId4"/>
    <p:sldId id="258" r:id="rId5"/>
    <p:sldId id="259" r:id="rId6"/>
    <p:sldId id="261" r:id="rId7"/>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EF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1" d="100"/>
          <a:sy n="81" d="100"/>
        </p:scale>
        <p:origin x="77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a:t>单击此处编辑母版副标题样式</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竖排文字占位符 2"/>
          <p:cNvSpPr>
            <a:spLocks noGrp="1"/>
          </p:cNvSpPr>
          <p:nvPr>
            <p:ph type="body" orient="vert" idx="1"/>
          </p:nvPr>
        </p:nvSpPr>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a:t>单击此处编辑母版标题样式</a:t>
            </a:r>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pPr lvl="0" fontAlgn="base"/>
            <a:endParaRPr lang="zh-CN" altLang="en-US" strike="noStrike" noProof="1">
              <a:latin typeface="Arial" panose="020B0604020202020204" pitchFamily="34" charset="0"/>
            </a:endParaRPr>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pPr lvl="0" fontAlgn="base"/>
            <a:endParaRPr lang="zh-CN" altLang="en-US" strike="noStrike" noProof="1">
              <a:latin typeface="Arial" panose="020B0604020202020204" pitchFamily="34" charset="0"/>
            </a:endParaRP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pPr lvl="0" fontAlgn="base"/>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2967246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Footer Placeholder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Slide Number Placeholder 5"/>
          <p:cNvSpPr>
            <a:spLocks noGrp="1"/>
          </p:cNvSpPr>
          <p:nvPr>
            <p:ph type="sldNum" sz="quarter" idx="12"/>
          </p:nvPr>
        </p:nvSpPr>
        <p:spPr/>
        <p:txBody>
          <a:bodyPr/>
          <a:lstStyle/>
          <a:p>
            <a:pPr lvl="0" fontAlgn="base"/>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extLst>
      <p:ext uri="{BB962C8B-B14F-4D97-AF65-F5344CB8AC3E}">
        <p14:creationId xmlns:p14="http://schemas.microsoft.com/office/powerpoint/2010/main" val="20521344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pPr lvl="0" fontAlgn="base"/>
            <a:endParaRPr lang="zh-CN" altLang="en-US" strike="noStrike" noProof="1">
              <a:latin typeface="Arial" panose="020B0604020202020204" pitchFamily="34" charset="0"/>
            </a:endParaRPr>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pPr lvl="0" fontAlgn="base"/>
            <a:endParaRPr lang="zh-CN" altLang="en-US" strike="noStrike" noProof="1">
              <a:latin typeface="Arial" panose="020B0604020202020204" pitchFamily="34" charset="0"/>
            </a:endParaRPr>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pPr lvl="0" fontAlgn="base"/>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656749445"/>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zh-CN" altLang="en-US"/>
              <a:t>单击此处编辑母版标题样式</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Footer Placeholder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Slide Number Placeholder 6"/>
          <p:cNvSpPr>
            <a:spLocks noGrp="1"/>
          </p:cNvSpPr>
          <p:nvPr>
            <p:ph type="sldNum" sz="quarter" idx="12"/>
          </p:nvPr>
        </p:nvSpPr>
        <p:spPr/>
        <p:txBody>
          <a:bodyPr/>
          <a:lstStyle/>
          <a:p>
            <a:pPr lvl="0" fontAlgn="base"/>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extLst>
      <p:ext uri="{BB962C8B-B14F-4D97-AF65-F5344CB8AC3E}">
        <p14:creationId xmlns:p14="http://schemas.microsoft.com/office/powerpoint/2010/main" val="4245643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8" name="Footer Placeholder 7"/>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9" name="Slide Number Placeholder 8"/>
          <p:cNvSpPr>
            <a:spLocks noGrp="1"/>
          </p:cNvSpPr>
          <p:nvPr>
            <p:ph type="sldNum" sz="quarter" idx="12"/>
          </p:nvPr>
        </p:nvSpPr>
        <p:spPr/>
        <p:txBody>
          <a:bodyPr/>
          <a:lstStyle/>
          <a:p>
            <a:pPr lvl="0" fontAlgn="base"/>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extLst>
      <p:ext uri="{BB962C8B-B14F-4D97-AF65-F5344CB8AC3E}">
        <p14:creationId xmlns:p14="http://schemas.microsoft.com/office/powerpoint/2010/main" val="7322221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4" name="Footer Placeholder 3"/>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5" name="Slide Number Placeholder 4"/>
          <p:cNvSpPr>
            <a:spLocks noGrp="1"/>
          </p:cNvSpPr>
          <p:nvPr>
            <p:ph type="sldNum" sz="quarter" idx="12"/>
          </p:nvPr>
        </p:nvSpPr>
        <p:spPr/>
        <p:txBody>
          <a:bodyPr/>
          <a:lstStyle/>
          <a:p>
            <a:pPr lvl="0" fontAlgn="base"/>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extLst>
      <p:ext uri="{BB962C8B-B14F-4D97-AF65-F5344CB8AC3E}">
        <p14:creationId xmlns:p14="http://schemas.microsoft.com/office/powerpoint/2010/main" val="37381439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3" name="Footer Placeholder 2"/>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4" name="Slide Number Placeholder 3"/>
          <p:cNvSpPr>
            <a:spLocks noGrp="1"/>
          </p:cNvSpPr>
          <p:nvPr>
            <p:ph type="sldNum" sz="quarter" idx="12"/>
          </p:nvPr>
        </p:nvSpPr>
        <p:spPr/>
        <p:txBody>
          <a:bodyPr/>
          <a:lstStyle/>
          <a:p>
            <a:pPr lvl="0" fontAlgn="base"/>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extLst>
      <p:ext uri="{BB962C8B-B14F-4D97-AF65-F5344CB8AC3E}">
        <p14:creationId xmlns:p14="http://schemas.microsoft.com/office/powerpoint/2010/main" val="8300618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zh-CN" altLang="en-US"/>
              <a:t>单击此处编辑母版标题样式</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pPr lvl="0" fontAlgn="base"/>
            <a:endParaRPr lang="zh-CN" altLang="en-US" strike="noStrike" noProof="1">
              <a:latin typeface="Arial" panose="020B0604020202020204" pitchFamily="34" charset="0"/>
            </a:endParaRPr>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pPr lvl="0" fontAlgn="base"/>
            <a:endParaRPr lang="zh-CN" altLang="en-US" strike="noStrike" noProof="1">
              <a:latin typeface="Arial" panose="020B0604020202020204" pitchFamily="34" charset="0"/>
            </a:endParaRPr>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pPr lvl="0" fontAlgn="base"/>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20804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内容占位符 2"/>
          <p:cNvSpPr>
            <a:spLocks noGrp="1"/>
          </p:cNvSpPr>
          <p:nvPr>
            <p:ph idx="1"/>
          </p:nvPr>
        </p:nvSpPr>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pPr lvl="0" fontAlgn="base"/>
            <a:endParaRPr lang="zh-CN" altLang="en-US" strike="noStrike" noProof="1">
              <a:latin typeface="Arial" panose="020B0604020202020204" pitchFamily="34" charset="0"/>
            </a:endParaRPr>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pPr lvl="0" fontAlgn="base"/>
            <a:endParaRPr lang="zh-CN" altLang="en-US" strike="noStrike" noProof="1">
              <a:latin typeface="Arial" panose="020B0604020202020204" pitchFamily="34" charset="0"/>
            </a:endParaRPr>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pPr lvl="0" fontAlgn="base"/>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532103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Footer Placeholder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Slide Number Placeholder 5"/>
          <p:cNvSpPr>
            <a:spLocks noGrp="1"/>
          </p:cNvSpPr>
          <p:nvPr>
            <p:ph type="sldNum" sz="quarter" idx="12"/>
          </p:nvPr>
        </p:nvSpPr>
        <p:spPr/>
        <p:txBody>
          <a:bodyPr/>
          <a:lstStyle/>
          <a:p>
            <a:pPr lvl="0" fontAlgn="base"/>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extLst>
      <p:ext uri="{BB962C8B-B14F-4D97-AF65-F5344CB8AC3E}">
        <p14:creationId xmlns:p14="http://schemas.microsoft.com/office/powerpoint/2010/main" val="9181367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Footer Placeholder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Slide Number Placeholder 5"/>
          <p:cNvSpPr>
            <a:spLocks noGrp="1"/>
          </p:cNvSpPr>
          <p:nvPr>
            <p:ph type="sldNum" sz="quarter" idx="12"/>
          </p:nvPr>
        </p:nvSpPr>
        <p:spPr/>
        <p:txBody>
          <a:bodyPr/>
          <a:lstStyle/>
          <a:p>
            <a:pPr lvl="0" fontAlgn="base"/>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extLst>
      <p:ext uri="{BB962C8B-B14F-4D97-AF65-F5344CB8AC3E}">
        <p14:creationId xmlns:p14="http://schemas.microsoft.com/office/powerpoint/2010/main" val="319991771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a:t>单击此处编辑母版标题样式</a:t>
            </a:r>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a:t>单击此处编辑母版文本样式</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a:t>单击此处编辑母版标题样式</a:t>
            </a:r>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7" name="日期占位符 6"/>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日期占位符 2"/>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a:t>单击此处编辑母版标题样式</a:t>
            </a:r>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a:t>单击此处编辑母版标题样式</a:t>
            </a:r>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标题 1025"/>
          <p:cNvSpPr>
            <a:spLocks noGrp="1"/>
          </p:cNvSpPr>
          <p:nvPr>
            <p:ph type="title"/>
          </p:nvPr>
        </p:nvSpPr>
        <p:spPr>
          <a:xfrm>
            <a:off x="457200" y="274638"/>
            <a:ext cx="8229600" cy="1143000"/>
          </a:xfrm>
          <a:prstGeom prst="rect">
            <a:avLst/>
          </a:prstGeom>
          <a:noFill/>
          <a:ln w="9525">
            <a:noFill/>
          </a:ln>
        </p:spPr>
        <p:txBody>
          <a:bodyPr anchor="ctr" anchorCtr="0"/>
          <a:lstStyle/>
          <a:p>
            <a:pPr lvl="0"/>
            <a:r>
              <a:rPr lang="zh-CN" altLang="en-US"/>
              <a:t>单击此处编辑母版标题样式</a:t>
            </a:r>
          </a:p>
        </p:txBody>
      </p:sp>
      <p:sp>
        <p:nvSpPr>
          <p:cNvPr id="2051" name="文本占位符 1026"/>
          <p:cNvSpPr>
            <a:spLocks noGrp="1"/>
          </p:cNvSpPr>
          <p:nvPr>
            <p:ph type="body"/>
          </p:nvPr>
        </p:nvSpPr>
        <p:spPr>
          <a:xfrm>
            <a:off x="457200" y="1600200"/>
            <a:ext cx="8229600" cy="4525963"/>
          </a:xfrm>
          <a:prstGeom prst="rect">
            <a:avLst/>
          </a:prstGeom>
          <a:noFill/>
          <a:ln w="9525">
            <a:noFill/>
          </a:ln>
        </p:spPr>
        <p:txBody>
          <a:bodyPr anchor="t" anchorCtr="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pPr lvl="0" fontAlgn="base"/>
            <a:endParaRPr lang="zh-CN" altLang="en-US" strike="noStrike" noProof="1">
              <a:latin typeface="Arial" panose="020B0604020202020204" pitchFamily="34" charset="0"/>
            </a:endParaRPr>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pPr lvl="0" fontAlgn="base"/>
            <a:endParaRPr lang="zh-CN" altLang="en-US" strike="noStrike" noProof="1">
              <a:latin typeface="Arial" panose="020B0604020202020204" pitchFamily="34" charset="0"/>
            </a:endParaRPr>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pPr lvl="0" fontAlgn="base"/>
            <a:fld id="{9A0DB2DC-4C9A-4742-B13C-FB6460FD3503}" type="slidenum">
              <a:rPr lang="zh-CN" altLang="en-US" strike="noStrike" noProof="1" smtClean="0">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844069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0" orient="horz" pos="1368">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0">
          <a:blip r:embed="rId2"/>
          <a:stretch>
            <a:fillRect/>
          </a:stretch>
        </a:blipFill>
        <a:effectLst/>
      </p:bgPr>
    </p:bg>
    <p:spTree>
      <p:nvGrpSpPr>
        <p:cNvPr id="1" name=""/>
        <p:cNvGrpSpPr/>
        <p:nvPr/>
      </p:nvGrpSpPr>
      <p:grpSpPr>
        <a:xfrm>
          <a:off x="0" y="0"/>
          <a:ext cx="0" cy="0"/>
          <a:chOff x="0" y="0"/>
          <a:chExt cx="0" cy="0"/>
        </a:xfrm>
      </p:grpSpPr>
      <p:sp>
        <p:nvSpPr>
          <p:cNvPr id="3074" name="标题 3073"/>
          <p:cNvSpPr>
            <a:spLocks noGrp="1"/>
          </p:cNvSpPr>
          <p:nvPr>
            <p:ph type="ctrTitle"/>
          </p:nvPr>
        </p:nvSpPr>
        <p:spPr>
          <a:ln/>
        </p:spPr>
        <p:txBody>
          <a:bodyPr anchor="ctr" anchorCtr="0"/>
          <a:lstStyle/>
          <a:p>
            <a:pPr defTabSz="914400">
              <a:buNone/>
            </a:pPr>
            <a:r>
              <a:rPr lang="zh-CN" altLang="" sz="4400" kern="1200" baseline="0">
                <a:solidFill>
                  <a:srgbClr val="0070C0"/>
                </a:solidFill>
                <a:latin typeface="方正小标宋简体" panose="03000509000000000000" charset="-122"/>
                <a:ea typeface="方正小标宋简体" panose="03000509000000000000" charset="-122"/>
                <a:cs typeface="+mj-cs"/>
              </a:rPr>
              <a:t>关于印发阳泉高新技术产业开发区高新技术企业倍增计划实施方案的通知</a:t>
            </a:r>
          </a:p>
        </p:txBody>
      </p:sp>
      <p:sp>
        <p:nvSpPr>
          <p:cNvPr id="3075" name="副标题 3074"/>
          <p:cNvSpPr>
            <a:spLocks noGrp="1"/>
          </p:cNvSpPr>
          <p:nvPr>
            <p:ph type="subTitle" idx="1"/>
          </p:nvPr>
        </p:nvSpPr>
        <p:spPr>
          <a:ln/>
        </p:spPr>
        <p:txBody>
          <a:bodyPr anchor="t" anchorCtr="0">
            <a:normAutofit/>
          </a:bodyPr>
          <a:lstStyle/>
          <a:p>
            <a:pPr defTabSz="914400"/>
            <a:r>
              <a:rPr lang="zh-CN" altLang="zh-CN" sz="3200" kern="1200" baseline="0">
                <a:solidFill>
                  <a:srgbClr val="0070C0"/>
                </a:solidFill>
                <a:latin typeface="方正小标宋简体" panose="03000509000000000000" charset="-122"/>
                <a:ea typeface="方正小标宋简体" panose="03000509000000000000" charset="-122"/>
                <a:cs typeface="+mn-cs"/>
              </a:rPr>
              <a:t>政策解读</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内容占位符 2"/>
          <p:cNvSpPr>
            <a:spLocks noGrp="1"/>
          </p:cNvSpPr>
          <p:nvPr>
            <p:ph idx="1"/>
          </p:nvPr>
        </p:nvSpPr>
        <p:spPr>
          <a:xfrm>
            <a:off x="901700" y="2693988"/>
            <a:ext cx="7515225" cy="2081212"/>
          </a:xfrm>
          <a:ln/>
        </p:spPr>
        <p:txBody>
          <a:bodyPr anchor="t" anchorCtr="0"/>
          <a:lstStyle/>
          <a:p>
            <a:r>
              <a:rPr lang="zh-CN" altLang="en-US" sz="2000"/>
              <a:t>为进一步加大高新技术企业培育力度，促进高新技术企业健康快速发展，坚持数量扩张与质量提升并举，提升创新能力与大规模并重，推动我区向国家级高新区迈进。</a:t>
            </a:r>
          </a:p>
        </p:txBody>
      </p:sp>
      <p:sp>
        <p:nvSpPr>
          <p:cNvPr id="5" name="流程图: 可选过程 4">
            <a:extLst>
              <a:ext uri="{FF2B5EF4-FFF2-40B4-BE49-F238E27FC236}">
                <a16:creationId xmlns:a16="http://schemas.microsoft.com/office/drawing/2014/main" id="{4922EBE9-3A5C-4EA7-94A6-66AB7495AD75}"/>
              </a:ext>
            </a:extLst>
          </p:cNvPr>
          <p:cNvSpPr/>
          <p:nvPr/>
        </p:nvSpPr>
        <p:spPr>
          <a:xfrm>
            <a:off x="827584" y="1196752"/>
            <a:ext cx="2665413" cy="863600"/>
          </a:xfrm>
          <a:prstGeom prst="flowChartAlternateProcess">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fontAlgn="base"/>
            <a:r>
              <a:rPr lang="zh-CN" altLang="en-US" sz="2800" strike="noStrike" noProof="1">
                <a:solidFill>
                  <a:schemeClr val="tx1"/>
                </a:solidFill>
              </a:rPr>
              <a:t>一、起草背景</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60400" y="1993900"/>
            <a:ext cx="8229600" cy="2473325"/>
          </a:xfrm>
        </p:spPr>
        <p:txBody>
          <a:bodyPr/>
          <a:lstStyle/>
          <a:p>
            <a:pPr marL="342900" marR="0" indent="-342900" algn="l" defTabSz="914400" rtl="0" eaLnBrk="1" fontAlgn="base" latinLnBrk="0" hangingPunct="1">
              <a:lnSpc>
                <a:spcPct val="100000"/>
              </a:lnSpc>
              <a:spcBef>
                <a:spcPct val="20000"/>
              </a:spcBef>
              <a:spcAft>
                <a:spcPct val="0"/>
              </a:spcAft>
              <a:buClrTx/>
              <a:buSzTx/>
              <a:buFontTx/>
              <a:buChar char="•"/>
            </a:pPr>
            <a:r>
              <a:rPr kumimoji="0" lang="zh-CN" altLang="en-US" sz="2000" b="0" i="0" u="none" strike="noStrike" kern="1200" cap="none" spc="0" normalizeH="0" baseline="0" noProof="1">
                <a:solidFill>
                  <a:schemeClr val="tx1"/>
                </a:solidFill>
                <a:latin typeface="+mn-ea"/>
                <a:ea typeface="+mn-ea"/>
                <a:cs typeface="+mn-ea"/>
              </a:rPr>
              <a:t>发展目标：</a:t>
            </a:r>
          </a:p>
          <a:p>
            <a:pPr marL="0" marR="0" indent="0" algn="l" defTabSz="914400" rtl="0" eaLnBrk="1" fontAlgn="base" latinLnBrk="0" hangingPunct="1">
              <a:lnSpc>
                <a:spcPct val="100000"/>
              </a:lnSpc>
              <a:spcBef>
                <a:spcPct val="20000"/>
              </a:spcBef>
              <a:spcAft>
                <a:spcPct val="0"/>
              </a:spcAft>
              <a:buClrTx/>
              <a:buSzTx/>
              <a:buFontTx/>
              <a:buNone/>
            </a:pPr>
            <a:r>
              <a:rPr kumimoji="0" lang="en-US" altLang="zh-CN" sz="2000" b="0" i="0" u="none" strike="noStrike" kern="1200" cap="none" spc="0" normalizeH="0" baseline="0" noProof="1">
                <a:solidFill>
                  <a:schemeClr val="tx1"/>
                </a:solidFill>
                <a:latin typeface="+mn-ea"/>
                <a:ea typeface="+mn-ea"/>
                <a:cs typeface="+mn-ea"/>
              </a:rPr>
              <a:t> </a:t>
            </a:r>
            <a:r>
              <a:rPr kumimoji="0" lang="zh-CN" altLang="en-US" sz="2000" b="0" i="0" u="none" strike="noStrike" kern="1200" cap="none" spc="0" normalizeH="0" baseline="0" noProof="1">
                <a:solidFill>
                  <a:schemeClr val="tx1"/>
                </a:solidFill>
                <a:latin typeface="+mn-ea"/>
                <a:ea typeface="+mn-ea"/>
                <a:cs typeface="+mn-ea"/>
              </a:rPr>
              <a:t>（</a:t>
            </a:r>
            <a:r>
              <a:rPr kumimoji="0" lang="en-US" altLang="zh-CN" sz="2000" b="0" i="0" u="none" strike="noStrike" kern="1200" cap="none" spc="0" normalizeH="0" baseline="0" noProof="1">
                <a:solidFill>
                  <a:schemeClr val="tx1"/>
                </a:solidFill>
                <a:latin typeface="+mn-ea"/>
                <a:ea typeface="+mn-ea"/>
                <a:cs typeface="+mn-ea"/>
              </a:rPr>
              <a:t>1</a:t>
            </a:r>
            <a:r>
              <a:rPr kumimoji="0" lang="zh-CN" altLang="en-US" sz="2000" b="0" i="0" u="none" strike="noStrike" kern="1200" cap="none" spc="0" normalizeH="0" baseline="0" noProof="1">
                <a:solidFill>
                  <a:schemeClr val="tx1"/>
                </a:solidFill>
                <a:latin typeface="+mn-ea"/>
                <a:ea typeface="+mn-ea"/>
                <a:cs typeface="+mn-ea"/>
              </a:rPr>
              <a:t>）完善高新技术企业培育库机制。到</a:t>
            </a:r>
            <a:r>
              <a:rPr kumimoji="0" lang="en-US" altLang="zh-CN" sz="2000" b="0" i="0" u="none" strike="noStrike" kern="1200" cap="none" spc="0" normalizeH="0" baseline="0" noProof="1">
                <a:solidFill>
                  <a:schemeClr val="tx1"/>
                </a:solidFill>
                <a:latin typeface="+mn-ea"/>
                <a:ea typeface="+mn-ea"/>
                <a:cs typeface="+mn-ea"/>
              </a:rPr>
              <a:t>2022</a:t>
            </a:r>
            <a:r>
              <a:rPr kumimoji="0" lang="zh-CN" altLang="en-US" sz="2000" b="0" i="0" u="none" strike="noStrike" kern="1200" cap="none" spc="0" normalizeH="0" baseline="0" noProof="1">
                <a:solidFill>
                  <a:schemeClr val="tx1"/>
                </a:solidFill>
                <a:latin typeface="+mn-ea"/>
                <a:ea typeface="+mn-ea"/>
                <a:cs typeface="+mn-ea"/>
              </a:rPr>
              <a:t>年，实现培育入库企业</a:t>
            </a:r>
            <a:r>
              <a:rPr kumimoji="0" lang="en-US" altLang="zh-CN" sz="2000" b="0" i="0" u="none" strike="noStrike" kern="1200" cap="none" spc="0" normalizeH="0" baseline="0" noProof="1">
                <a:solidFill>
                  <a:schemeClr val="tx1"/>
                </a:solidFill>
                <a:latin typeface="+mn-ea"/>
                <a:ea typeface="+mn-ea"/>
                <a:cs typeface="+mn-ea"/>
              </a:rPr>
              <a:t>100</a:t>
            </a:r>
            <a:r>
              <a:rPr kumimoji="0" lang="zh-CN" altLang="en-US" sz="2000" b="0" i="0" u="none" strike="noStrike" kern="1200" cap="none" spc="0" normalizeH="0" baseline="0" noProof="1">
                <a:solidFill>
                  <a:schemeClr val="tx1"/>
                </a:solidFill>
                <a:latin typeface="+mn-ea"/>
                <a:ea typeface="+mn-ea"/>
                <a:cs typeface="+mn-ea"/>
              </a:rPr>
              <a:t>家；到</a:t>
            </a:r>
            <a:r>
              <a:rPr kumimoji="0" lang="en-US" altLang="zh-CN" sz="2000" b="0" i="0" u="none" strike="noStrike" kern="1200" cap="none" spc="0" normalizeH="0" baseline="0" noProof="1">
                <a:solidFill>
                  <a:schemeClr val="tx1"/>
                </a:solidFill>
                <a:latin typeface="+mn-ea"/>
                <a:ea typeface="+mn-ea"/>
                <a:cs typeface="+mn-ea"/>
              </a:rPr>
              <a:t>2023</a:t>
            </a:r>
            <a:r>
              <a:rPr kumimoji="0" lang="zh-CN" altLang="en-US" sz="2000" b="0" i="0" u="none" strike="noStrike" kern="1200" cap="none" spc="0" normalizeH="0" baseline="0" noProof="1">
                <a:solidFill>
                  <a:schemeClr val="tx1"/>
                </a:solidFill>
                <a:latin typeface="+mn-ea"/>
                <a:ea typeface="+mn-ea"/>
                <a:cs typeface="+mn-ea"/>
              </a:rPr>
              <a:t>年，实现培育入库企业</a:t>
            </a:r>
            <a:r>
              <a:rPr kumimoji="0" lang="en-US" altLang="zh-CN" sz="2000" b="0" i="0" u="none" strike="noStrike" kern="1200" cap="none" spc="0" normalizeH="0" baseline="0" noProof="1">
                <a:solidFill>
                  <a:schemeClr val="tx1"/>
                </a:solidFill>
                <a:latin typeface="+mn-ea"/>
                <a:ea typeface="+mn-ea"/>
                <a:cs typeface="+mn-ea"/>
              </a:rPr>
              <a:t>120</a:t>
            </a:r>
            <a:r>
              <a:rPr kumimoji="0" lang="zh-CN" altLang="en-US" sz="2000" b="0" i="0" u="none" strike="noStrike" kern="1200" cap="none" spc="0" normalizeH="0" baseline="0" noProof="1">
                <a:solidFill>
                  <a:schemeClr val="tx1"/>
                </a:solidFill>
                <a:latin typeface="+mn-ea"/>
                <a:ea typeface="+mn-ea"/>
                <a:cs typeface="+mn-ea"/>
              </a:rPr>
              <a:t>家。</a:t>
            </a:r>
          </a:p>
          <a:p>
            <a:pPr marL="0" marR="0" indent="0" algn="l" defTabSz="914400" rtl="0" eaLnBrk="1" fontAlgn="base" latinLnBrk="0" hangingPunct="1">
              <a:lnSpc>
                <a:spcPct val="100000"/>
              </a:lnSpc>
              <a:spcBef>
                <a:spcPct val="20000"/>
              </a:spcBef>
              <a:spcAft>
                <a:spcPct val="0"/>
              </a:spcAft>
              <a:buClrTx/>
              <a:buSzTx/>
              <a:buFontTx/>
              <a:buNone/>
            </a:pPr>
            <a:r>
              <a:rPr kumimoji="0" lang="en-US" altLang="zh-CN" sz="2000" b="0" i="0" u="none" strike="noStrike" kern="1200" cap="none" spc="0" normalizeH="0" baseline="0" noProof="1">
                <a:solidFill>
                  <a:schemeClr val="tx1"/>
                </a:solidFill>
                <a:latin typeface="+mn-ea"/>
                <a:ea typeface="+mn-ea"/>
                <a:cs typeface="+mn-ea"/>
              </a:rPr>
              <a:t> </a:t>
            </a:r>
            <a:r>
              <a:rPr kumimoji="0" lang="zh-CN" altLang="en-US" sz="2000" b="0" i="0" u="none" strike="noStrike" kern="1200" cap="none" spc="0" normalizeH="0" baseline="0" noProof="1">
                <a:solidFill>
                  <a:schemeClr val="tx1"/>
                </a:solidFill>
                <a:latin typeface="+mn-ea"/>
                <a:ea typeface="+mn-ea"/>
                <a:cs typeface="+mn-ea"/>
              </a:rPr>
              <a:t>（</a:t>
            </a:r>
            <a:r>
              <a:rPr kumimoji="0" lang="en-US" altLang="zh-CN" sz="2000" b="0" i="0" u="none" strike="noStrike" kern="1200" cap="none" spc="0" normalizeH="0" baseline="0" noProof="1">
                <a:solidFill>
                  <a:schemeClr val="tx1"/>
                </a:solidFill>
                <a:latin typeface="+mn-ea"/>
                <a:ea typeface="+mn-ea"/>
                <a:cs typeface="+mn-ea"/>
              </a:rPr>
              <a:t>2</a:t>
            </a:r>
            <a:r>
              <a:rPr kumimoji="0" lang="zh-CN" altLang="en-US" sz="2000" b="0" i="0" u="none" strike="noStrike" kern="1200" cap="none" spc="0" normalizeH="0" baseline="0" noProof="1">
                <a:solidFill>
                  <a:schemeClr val="tx1"/>
                </a:solidFill>
                <a:latin typeface="+mn-ea"/>
                <a:ea typeface="+mn-ea"/>
                <a:cs typeface="+mn-ea"/>
              </a:rPr>
              <a:t>）实现高新技术企业倍增。到</a:t>
            </a:r>
            <a:r>
              <a:rPr kumimoji="0" lang="en-US" altLang="zh-CN" sz="2000" b="0" i="0" u="none" strike="noStrike" kern="1200" cap="none" spc="0" normalizeH="0" baseline="0" noProof="1">
                <a:solidFill>
                  <a:schemeClr val="tx1"/>
                </a:solidFill>
                <a:latin typeface="+mn-ea"/>
                <a:ea typeface="+mn-ea"/>
                <a:cs typeface="+mn-ea"/>
              </a:rPr>
              <a:t>2022</a:t>
            </a:r>
            <a:r>
              <a:rPr kumimoji="0" lang="zh-CN" altLang="en-US" sz="2000" b="0" i="0" u="none" strike="noStrike" kern="1200" cap="none" spc="0" normalizeH="0" baseline="0" noProof="1">
                <a:solidFill>
                  <a:schemeClr val="tx1"/>
                </a:solidFill>
                <a:latin typeface="+mn-ea"/>
                <a:ea typeface="+mn-ea"/>
                <a:cs typeface="+mn-ea"/>
              </a:rPr>
              <a:t>年，</a:t>
            </a:r>
            <a:r>
              <a:rPr kumimoji="0" lang="zh-CN" sz="2000" b="0" i="0" u="none" strike="noStrike" kern="1200" cap="none" spc="0" normalizeH="0" baseline="0" noProof="1">
                <a:solidFill>
                  <a:schemeClr val="tx1"/>
                </a:solidFill>
                <a:latin typeface="+mn-ea"/>
                <a:ea typeface="+mn-ea"/>
                <a:cs typeface="+mn-ea"/>
              </a:rPr>
              <a:t>力争</a:t>
            </a:r>
            <a:r>
              <a:rPr kumimoji="0" lang="zh-CN" altLang="en-US" sz="2000" b="0" i="0" u="none" strike="noStrike" kern="1200" cap="none" spc="0" normalizeH="0" baseline="0" noProof="1">
                <a:solidFill>
                  <a:schemeClr val="tx1"/>
                </a:solidFill>
                <a:latin typeface="+mn-ea"/>
                <a:ea typeface="+mn-ea"/>
                <a:cs typeface="+mn-ea"/>
              </a:rPr>
              <a:t>高新技术企业保有量达到</a:t>
            </a:r>
            <a:r>
              <a:rPr kumimoji="0" lang="en-US" altLang="zh-CN" sz="2000" b="0" i="0" u="none" strike="noStrike" kern="1200" cap="none" spc="0" normalizeH="0" baseline="0" noProof="1">
                <a:solidFill>
                  <a:schemeClr val="tx1"/>
                </a:solidFill>
                <a:latin typeface="+mn-ea"/>
                <a:ea typeface="+mn-ea"/>
                <a:cs typeface="+mn-ea"/>
              </a:rPr>
              <a:t>70</a:t>
            </a:r>
            <a:r>
              <a:rPr kumimoji="0" lang="zh-CN" altLang="en-US" sz="2000" b="0" i="0" u="none" strike="noStrike" kern="1200" cap="none" spc="0" normalizeH="0" baseline="0" noProof="1">
                <a:solidFill>
                  <a:schemeClr val="tx1"/>
                </a:solidFill>
                <a:latin typeface="+mn-ea"/>
                <a:ea typeface="+mn-ea"/>
                <a:cs typeface="+mn-ea"/>
              </a:rPr>
              <a:t>家；</a:t>
            </a:r>
            <a:r>
              <a:rPr kumimoji="0" lang="en-US" altLang="zh-CN" sz="2000" b="0" i="0" u="none" strike="noStrike" kern="1200" cap="none" spc="0" normalizeH="0" baseline="0" noProof="1">
                <a:solidFill>
                  <a:schemeClr val="tx1"/>
                </a:solidFill>
                <a:latin typeface="+mn-ea"/>
                <a:ea typeface="+mn-ea"/>
                <a:cs typeface="+mn-ea"/>
              </a:rPr>
              <a:t>2023</a:t>
            </a:r>
            <a:r>
              <a:rPr kumimoji="0" lang="zh-CN" altLang="en-US" sz="2000" b="0" i="0" u="none" strike="noStrike" kern="1200" cap="none" spc="0" normalizeH="0" baseline="0" noProof="1">
                <a:solidFill>
                  <a:schemeClr val="tx1"/>
                </a:solidFill>
                <a:latin typeface="+mn-ea"/>
                <a:ea typeface="+mn-ea"/>
                <a:cs typeface="+mn-ea"/>
              </a:rPr>
              <a:t>年，力争高新技术企业保有量达到</a:t>
            </a:r>
            <a:r>
              <a:rPr kumimoji="0" lang="en-US" altLang="zh-CN" sz="2000" b="0" i="0" u="none" strike="noStrike" kern="1200" cap="none" spc="0" normalizeH="0" baseline="0" noProof="1">
                <a:solidFill>
                  <a:schemeClr val="tx1"/>
                </a:solidFill>
                <a:latin typeface="+mn-ea"/>
                <a:ea typeface="+mn-ea"/>
                <a:cs typeface="+mn-ea"/>
              </a:rPr>
              <a:t>80</a:t>
            </a:r>
            <a:r>
              <a:rPr kumimoji="0" lang="zh-CN" altLang="en-US" sz="2000" b="0" i="0" u="none" strike="noStrike" kern="1200" cap="none" spc="0" normalizeH="0" baseline="0" noProof="1">
                <a:solidFill>
                  <a:schemeClr val="tx1"/>
                </a:solidFill>
                <a:latin typeface="+mn-ea"/>
                <a:ea typeface="+mn-ea"/>
                <a:cs typeface="+mn-ea"/>
              </a:rPr>
              <a:t>家以上。</a:t>
            </a:r>
          </a:p>
          <a:p>
            <a:pPr marL="0" marR="0" indent="0" algn="l" defTabSz="914400" rtl="0" eaLnBrk="1" fontAlgn="base" latinLnBrk="0" hangingPunct="1">
              <a:lnSpc>
                <a:spcPct val="100000"/>
              </a:lnSpc>
              <a:spcBef>
                <a:spcPct val="20000"/>
              </a:spcBef>
              <a:spcAft>
                <a:spcPct val="0"/>
              </a:spcAft>
              <a:buClrTx/>
              <a:buSzTx/>
              <a:buFontTx/>
              <a:buNone/>
            </a:pPr>
            <a:r>
              <a:rPr kumimoji="0" lang="en-US" altLang="zh-CN" sz="2000" b="0" i="0" u="none" strike="noStrike" kern="1200" cap="none" spc="0" normalizeH="0" baseline="0" noProof="1">
                <a:solidFill>
                  <a:schemeClr val="tx1"/>
                </a:solidFill>
                <a:latin typeface="+mn-ea"/>
                <a:ea typeface="+mn-ea"/>
                <a:cs typeface="+mn-ea"/>
              </a:rPr>
              <a:t> </a:t>
            </a:r>
            <a:r>
              <a:rPr kumimoji="0" lang="zh-CN" altLang="en-US" sz="2000" b="0" i="0" u="none" strike="noStrike" kern="1200" cap="none" spc="0" normalizeH="0" baseline="0" noProof="1">
                <a:solidFill>
                  <a:schemeClr val="tx1"/>
                </a:solidFill>
                <a:latin typeface="+mn-ea"/>
                <a:ea typeface="+mn-ea"/>
                <a:cs typeface="+mn-ea"/>
              </a:rPr>
              <a:t>（</a:t>
            </a:r>
            <a:r>
              <a:rPr kumimoji="0" lang="en-US" altLang="zh-CN" sz="2000" b="0" i="0" u="none" strike="noStrike" kern="1200" cap="none" spc="0" normalizeH="0" baseline="0" noProof="1">
                <a:solidFill>
                  <a:schemeClr val="tx1"/>
                </a:solidFill>
                <a:latin typeface="+mn-ea"/>
                <a:ea typeface="+mn-ea"/>
                <a:cs typeface="+mn-ea"/>
              </a:rPr>
              <a:t>3</a:t>
            </a:r>
            <a:r>
              <a:rPr kumimoji="0" lang="zh-CN" altLang="en-US" sz="2000" b="0" i="0" u="none" strike="noStrike" kern="1200" cap="none" spc="0" normalizeH="0" baseline="0" noProof="1">
                <a:solidFill>
                  <a:schemeClr val="tx1"/>
                </a:solidFill>
                <a:latin typeface="+mn-ea"/>
                <a:ea typeface="+mn-ea"/>
                <a:cs typeface="+mn-ea"/>
              </a:rPr>
              <a:t>）企业创新水平显著增强。企业内部研发支出占营收入比例达到</a:t>
            </a:r>
            <a:r>
              <a:rPr kumimoji="0" lang="en-US" altLang="zh-CN" sz="2000" b="0" i="0" u="none" strike="noStrike" kern="1200" cap="none" spc="0" normalizeH="0" baseline="0" noProof="1">
                <a:solidFill>
                  <a:schemeClr val="tx1"/>
                </a:solidFill>
                <a:latin typeface="+mn-ea"/>
                <a:ea typeface="+mn-ea"/>
                <a:cs typeface="+mn-ea"/>
              </a:rPr>
              <a:t>1%</a:t>
            </a:r>
            <a:r>
              <a:rPr kumimoji="0" lang="zh-CN" altLang="en-US" sz="2000" b="0" i="0" u="none" strike="noStrike" kern="1200" cap="none" spc="0" normalizeH="0" baseline="0" noProof="1">
                <a:solidFill>
                  <a:schemeClr val="tx1"/>
                </a:solidFill>
                <a:latin typeface="+mn-ea"/>
                <a:ea typeface="+mn-ea"/>
                <a:cs typeface="+mn-ea"/>
              </a:rPr>
              <a:t>，研发强度达</a:t>
            </a:r>
            <a:r>
              <a:rPr kumimoji="0" lang="en-US" altLang="zh-CN" sz="2000" b="0" i="0" u="none" strike="noStrike" kern="1200" cap="none" spc="0" normalizeH="0" baseline="0" noProof="1">
                <a:solidFill>
                  <a:schemeClr val="tx1"/>
                </a:solidFill>
                <a:latin typeface="+mn-ea"/>
                <a:ea typeface="+mn-ea"/>
                <a:cs typeface="+mn-ea"/>
              </a:rPr>
              <a:t>5%</a:t>
            </a:r>
            <a:r>
              <a:rPr kumimoji="0" lang="zh-CN" altLang="en-US" sz="2000" b="0" i="0" u="none" strike="noStrike" kern="1200" cap="none" spc="0" normalizeH="0" baseline="0" noProof="1">
                <a:solidFill>
                  <a:schemeClr val="tx1"/>
                </a:solidFill>
                <a:latin typeface="+mn-ea"/>
                <a:ea typeface="+mn-ea"/>
                <a:cs typeface="+mn-ea"/>
              </a:rPr>
              <a:t>的企业营收合计占比达到</a:t>
            </a:r>
            <a:r>
              <a:rPr kumimoji="0" lang="en-US" altLang="zh-CN" sz="2000" b="0" i="0" u="none" strike="noStrike" kern="1200" cap="none" spc="0" normalizeH="0" baseline="0" noProof="1">
                <a:solidFill>
                  <a:schemeClr val="tx1"/>
                </a:solidFill>
                <a:latin typeface="+mn-ea"/>
                <a:ea typeface="+mn-ea"/>
                <a:cs typeface="+mn-ea"/>
              </a:rPr>
              <a:t>3%</a:t>
            </a:r>
            <a:r>
              <a:rPr kumimoji="0" lang="zh-CN" altLang="en-US" sz="2000" b="0" i="0" u="none" strike="noStrike" kern="1200" cap="none" spc="0" normalizeH="0" baseline="0" noProof="1">
                <a:solidFill>
                  <a:schemeClr val="tx1"/>
                </a:solidFill>
                <a:latin typeface="+mn-ea"/>
                <a:ea typeface="+mn-ea"/>
                <a:cs typeface="+mn-ea"/>
              </a:rPr>
              <a:t>。</a:t>
            </a:r>
          </a:p>
          <a:p>
            <a:pPr marL="342900" marR="0" indent="-342900" algn="l" defTabSz="914400" rtl="0" eaLnBrk="1" fontAlgn="base" latinLnBrk="0" hangingPunct="1">
              <a:lnSpc>
                <a:spcPct val="100000"/>
              </a:lnSpc>
              <a:spcBef>
                <a:spcPct val="20000"/>
              </a:spcBef>
              <a:spcAft>
                <a:spcPct val="0"/>
              </a:spcAft>
              <a:buClrTx/>
              <a:buSzTx/>
              <a:buFontTx/>
              <a:buChar char="•"/>
            </a:pPr>
            <a:endParaRPr kumimoji="0" lang="zh-CN" altLang="en-US" sz="2000" b="0" i="0" u="none" strike="noStrike" kern="1200" cap="none" spc="0" normalizeH="0" baseline="0" noProof="1">
              <a:solidFill>
                <a:schemeClr val="tx1"/>
              </a:solidFill>
              <a:latin typeface="+mn-ea"/>
              <a:ea typeface="+mn-ea"/>
              <a:cs typeface="+mn-ea"/>
            </a:endParaRPr>
          </a:p>
        </p:txBody>
      </p:sp>
      <p:sp>
        <p:nvSpPr>
          <p:cNvPr id="5" name="流程图: 可选过程 4"/>
          <p:cNvSpPr/>
          <p:nvPr/>
        </p:nvSpPr>
        <p:spPr>
          <a:xfrm>
            <a:off x="776288" y="554038"/>
            <a:ext cx="2665413" cy="863600"/>
          </a:xfrm>
          <a:prstGeom prst="flowChartAlternateProcess">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fontAlgn="base"/>
            <a:endParaRPr lang="zh-CN" altLang="en-US" strike="noStrike" noProof="1"/>
          </a:p>
        </p:txBody>
      </p:sp>
      <p:sp>
        <p:nvSpPr>
          <p:cNvPr id="5123" name="文本框 5"/>
          <p:cNvSpPr txBox="1"/>
          <p:nvPr/>
        </p:nvSpPr>
        <p:spPr>
          <a:xfrm>
            <a:off x="776288" y="693738"/>
            <a:ext cx="2730500" cy="523220"/>
          </a:xfrm>
          <a:prstGeom prst="rect">
            <a:avLst/>
          </a:prstGeom>
          <a:noFill/>
          <a:ln w="9525">
            <a:noFill/>
          </a:ln>
        </p:spPr>
        <p:txBody>
          <a:bodyPr wrap="square" anchor="t" anchorCtr="0">
            <a:spAutoFit/>
          </a:bodyPr>
          <a:lstStyle/>
          <a:p>
            <a:r>
              <a:rPr lang="zh-CN" altLang="en-US" sz="2800" dirty="0">
                <a:latin typeface="+mn-ea"/>
                <a:ea typeface="+mn-ea"/>
              </a:rPr>
              <a:t>二、基本内容</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2500" lnSpcReduction="20000"/>
          </a:bodyPr>
          <a:lstStyle/>
          <a:p>
            <a:pPr marL="0" marR="0" indent="0" algn="l" defTabSz="914400" rtl="0" eaLnBrk="1" fontAlgn="base" latinLnBrk="0" hangingPunct="1">
              <a:lnSpc>
                <a:spcPct val="100000"/>
              </a:lnSpc>
              <a:spcBef>
                <a:spcPct val="20000"/>
              </a:spcBef>
              <a:spcAft>
                <a:spcPct val="0"/>
              </a:spcAft>
              <a:buClrTx/>
              <a:buSzTx/>
              <a:buFontTx/>
              <a:buNone/>
            </a:pPr>
            <a:r>
              <a:rPr kumimoji="0" lang="zh-CN" altLang="en-US" sz="2000" b="0" i="0" u="none" strike="noStrike" kern="1200" cap="none" spc="0" normalizeH="0" baseline="0" noProof="1">
                <a:solidFill>
                  <a:schemeClr val="tx1"/>
                </a:solidFill>
                <a:latin typeface="+mn-lt"/>
                <a:ea typeface="+mn-ea"/>
                <a:cs typeface="+mn-cs"/>
              </a:rPr>
              <a:t>适用范围</a:t>
            </a:r>
          </a:p>
          <a:p>
            <a:pPr marL="342900" marR="0" indent="-342900" algn="l" defTabSz="914400" rtl="0" eaLnBrk="1" fontAlgn="base" latinLnBrk="0" hangingPunct="1">
              <a:lnSpc>
                <a:spcPct val="100000"/>
              </a:lnSpc>
              <a:spcBef>
                <a:spcPct val="20000"/>
              </a:spcBef>
              <a:spcAft>
                <a:spcPct val="0"/>
              </a:spcAft>
              <a:buClrTx/>
              <a:buSzTx/>
              <a:buFontTx/>
              <a:buChar char="•"/>
            </a:pPr>
            <a:r>
              <a:rPr kumimoji="0" lang="zh-CN" altLang="en-US" sz="2000" b="0" i="0" u="none" strike="noStrike" kern="1200" cap="none" spc="0" normalizeH="0" baseline="0" noProof="1">
                <a:solidFill>
                  <a:schemeClr val="tx1"/>
                </a:solidFill>
                <a:latin typeface="+mn-lt"/>
                <a:ea typeface="+mn-ea"/>
                <a:cs typeface="+mn-cs"/>
              </a:rPr>
              <a:t>本办法适用于在开发区注册、经营、纳税，具有独立法人资格，其建设地址的办公室、厂房、设备符合相关规划、安全、消防、环保等准入条件、无不良社会信用记录的企业和社会组织。</a:t>
            </a:r>
          </a:p>
          <a:p>
            <a:pPr marL="0" marR="0" indent="0" algn="l" defTabSz="914400" rtl="0" eaLnBrk="1" fontAlgn="base" latinLnBrk="0" hangingPunct="1">
              <a:lnSpc>
                <a:spcPct val="100000"/>
              </a:lnSpc>
              <a:spcBef>
                <a:spcPct val="20000"/>
              </a:spcBef>
              <a:spcAft>
                <a:spcPct val="0"/>
              </a:spcAft>
              <a:buClrTx/>
              <a:buSzTx/>
              <a:buFontTx/>
              <a:buNone/>
            </a:pPr>
            <a:r>
              <a:rPr kumimoji="0" lang="zh-CN" altLang="en-US" sz="2000" b="0" i="0" u="none" strike="noStrike" kern="1200" cap="none" spc="0" normalizeH="0" baseline="0" noProof="1">
                <a:solidFill>
                  <a:schemeClr val="tx1"/>
                </a:solidFill>
                <a:latin typeface="+mn-lt"/>
                <a:ea typeface="+mn-ea"/>
                <a:cs typeface="+mn-cs"/>
              </a:rPr>
              <a:t>具体内容：</a:t>
            </a:r>
          </a:p>
          <a:p>
            <a:pPr marL="342900" marR="0" indent="-342900" algn="l" defTabSz="914400" rtl="0" eaLnBrk="1" fontAlgn="base" latinLnBrk="0" hangingPunct="1">
              <a:lnSpc>
                <a:spcPct val="100000"/>
              </a:lnSpc>
              <a:spcBef>
                <a:spcPct val="20000"/>
              </a:spcBef>
              <a:spcAft>
                <a:spcPct val="0"/>
              </a:spcAft>
              <a:buClrTx/>
              <a:buSzTx/>
              <a:buFontTx/>
              <a:buChar char="•"/>
            </a:pPr>
            <a:r>
              <a:rPr kumimoji="0" lang="zh-CN" altLang="en-US" sz="2000" b="0" i="0" u="none" strike="noStrike" kern="1200" cap="none" spc="0" normalizeH="0" baseline="0" noProof="1">
                <a:solidFill>
                  <a:schemeClr val="tx1"/>
                </a:solidFill>
                <a:latin typeface="+mn-lt"/>
                <a:ea typeface="+mn-ea"/>
                <a:cs typeface="+mn-cs"/>
              </a:rPr>
              <a:t>主要措施有夯实高新技术企业发展基础、完善企业培育链条、提高高新技术企业创新能力、加大高新技术企业奖补四条。</a:t>
            </a:r>
          </a:p>
          <a:p>
            <a:pPr marL="342900" marR="0" indent="-342900" algn="l" defTabSz="914400" rtl="0" eaLnBrk="1" fontAlgn="base" latinLnBrk="0" hangingPunct="1">
              <a:lnSpc>
                <a:spcPct val="100000"/>
              </a:lnSpc>
              <a:spcBef>
                <a:spcPct val="20000"/>
              </a:spcBef>
              <a:spcAft>
                <a:spcPct val="0"/>
              </a:spcAft>
              <a:buClrTx/>
              <a:buSzTx/>
              <a:buFontTx/>
              <a:buChar char="•"/>
            </a:pPr>
            <a:r>
              <a:rPr kumimoji="0" lang="zh-CN" altLang="en-US" sz="2000" b="0" i="0" u="none" strike="noStrike" kern="1200" cap="none" spc="0" normalizeH="0" baseline="0" noProof="1">
                <a:solidFill>
                  <a:schemeClr val="tx1"/>
                </a:solidFill>
                <a:latin typeface="+mn-lt"/>
                <a:ea typeface="+mn-ea"/>
                <a:cs typeface="+mn-cs"/>
              </a:rPr>
              <a:t>其中，夯实高新技术企业发展基础部分主要是建立常态化培育制度、加强企业培训服务、加强创新企业源头培育三部分内容。</a:t>
            </a:r>
          </a:p>
          <a:p>
            <a:pPr marL="342900" marR="0" indent="-342900" algn="l" defTabSz="914400" rtl="0" eaLnBrk="1" fontAlgn="base" latinLnBrk="0" hangingPunct="1">
              <a:lnSpc>
                <a:spcPct val="100000"/>
              </a:lnSpc>
              <a:spcBef>
                <a:spcPct val="20000"/>
              </a:spcBef>
              <a:spcAft>
                <a:spcPct val="0"/>
              </a:spcAft>
              <a:buClrTx/>
              <a:buSzTx/>
              <a:buFontTx/>
              <a:buChar char="•"/>
            </a:pPr>
            <a:r>
              <a:rPr kumimoji="0" lang="zh-CN" altLang="en-US" sz="2000" b="0" i="0" u="none" strike="noStrike" kern="1200" cap="none" spc="0" normalizeH="0" baseline="0" noProof="1">
                <a:solidFill>
                  <a:schemeClr val="tx1"/>
                </a:solidFill>
                <a:latin typeface="+mn-lt"/>
                <a:ea typeface="+mn-ea"/>
                <a:cs typeface="+mn-cs"/>
              </a:rPr>
              <a:t>完善企业培育链条主要以“科升高”“规进高”“招引高”和发展服务机构为主要抓手。</a:t>
            </a:r>
          </a:p>
          <a:p>
            <a:pPr marL="342900" marR="0" indent="-342900" algn="l" defTabSz="914400" rtl="0" eaLnBrk="1" fontAlgn="base" latinLnBrk="0" hangingPunct="1">
              <a:lnSpc>
                <a:spcPct val="100000"/>
              </a:lnSpc>
              <a:spcBef>
                <a:spcPct val="20000"/>
              </a:spcBef>
              <a:spcAft>
                <a:spcPct val="0"/>
              </a:spcAft>
              <a:buClrTx/>
              <a:buSzTx/>
              <a:buFontTx/>
              <a:buChar char="•"/>
            </a:pPr>
            <a:r>
              <a:rPr kumimoji="0" lang="zh-CN" altLang="en-US" sz="2000" b="0" i="0" u="none" strike="noStrike" kern="1200" cap="none" spc="0" normalizeH="0" baseline="0" noProof="1">
                <a:solidFill>
                  <a:schemeClr val="tx1"/>
                </a:solidFill>
                <a:latin typeface="+mn-lt"/>
                <a:ea typeface="+mn-ea"/>
                <a:cs typeface="+mn-cs"/>
              </a:rPr>
              <a:t>加大高新技术企业奖补主要分为开展高企认定分类奖补、加强高企知识产权保护、发挥双创基地孵化培育优势三部分内容。</a:t>
            </a:r>
          </a:p>
          <a:p>
            <a:pPr marL="0" marR="0" indent="0" algn="l" defTabSz="914400" rtl="0" eaLnBrk="1" fontAlgn="base" latinLnBrk="0" hangingPunct="1">
              <a:lnSpc>
                <a:spcPct val="100000"/>
              </a:lnSpc>
              <a:spcBef>
                <a:spcPct val="20000"/>
              </a:spcBef>
              <a:spcAft>
                <a:spcPct val="0"/>
              </a:spcAft>
              <a:buClrTx/>
              <a:buSzTx/>
              <a:buFontTx/>
              <a:buNone/>
            </a:pPr>
            <a:endParaRPr kumimoji="0" lang="zh-CN" altLang="en-US" sz="2000" b="0" i="0" u="none" strike="noStrike" kern="1200" cap="none" spc="0" normalizeH="0" baseline="0" noProof="1">
              <a:solidFill>
                <a:schemeClr val="tx1"/>
              </a:solidFill>
              <a:latin typeface="+mn-lt"/>
              <a:ea typeface="+mn-ea"/>
              <a:cs typeface="+mn-cs"/>
            </a:endParaRPr>
          </a:p>
          <a:p>
            <a:pPr marL="0" marR="0" indent="0" algn="l" defTabSz="914400" rtl="0" eaLnBrk="1" fontAlgn="base" latinLnBrk="0" hangingPunct="1">
              <a:lnSpc>
                <a:spcPct val="100000"/>
              </a:lnSpc>
              <a:spcBef>
                <a:spcPct val="20000"/>
              </a:spcBef>
              <a:spcAft>
                <a:spcPct val="0"/>
              </a:spcAft>
              <a:buClrTx/>
              <a:buSzTx/>
              <a:buFontTx/>
              <a:buNone/>
            </a:pPr>
            <a:endParaRPr kumimoji="0" lang="zh-CN" altLang="en-US" sz="2000" b="0" i="0" u="none" strike="noStrike" kern="1200" cap="none" spc="0" normalizeH="0" baseline="0" noProof="1">
              <a:solidFill>
                <a:schemeClr val="tx1"/>
              </a:solidFill>
              <a:latin typeface="+mn-lt"/>
              <a:ea typeface="+mn-ea"/>
              <a:cs typeface="+mn-cs"/>
            </a:endParaRPr>
          </a:p>
        </p:txBody>
      </p:sp>
      <p:sp>
        <p:nvSpPr>
          <p:cNvPr id="4" name="流程图: 可选过程 3"/>
          <p:cNvSpPr/>
          <p:nvPr/>
        </p:nvSpPr>
        <p:spPr>
          <a:xfrm>
            <a:off x="641350" y="473075"/>
            <a:ext cx="2663825" cy="863600"/>
          </a:xfrm>
          <a:prstGeom prst="flowChartAlternateProcess">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fontAlgn="base"/>
            <a:r>
              <a:rPr lang="zh-CN" altLang="en-US" sz="2800" strike="noStrike" noProof="1">
                <a:solidFill>
                  <a:schemeClr val="tx1"/>
                </a:solidFill>
              </a:rPr>
              <a:t>三、基本内容</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内容占位符 2"/>
          <p:cNvSpPr>
            <a:spLocks noGrp="1"/>
          </p:cNvSpPr>
          <p:nvPr>
            <p:ph type="subTitle" idx="4294967295"/>
          </p:nvPr>
        </p:nvSpPr>
        <p:spPr>
          <a:xfrm>
            <a:off x="928142" y="2708920"/>
            <a:ext cx="7287716" cy="1085850"/>
          </a:xfrm>
          <a:prstGeom prst="rect">
            <a:avLst/>
          </a:prstGeom>
          <a:ln/>
        </p:spPr>
        <p:txBody>
          <a:bodyPr anchor="t" anchorCtr="0">
            <a:normAutofit/>
          </a:bodyPr>
          <a:lstStyle/>
          <a:p>
            <a:r>
              <a:rPr lang="zh-CN" altLang="en-US" sz="2000" dirty="0"/>
              <a:t>本办法自印发之日起实施，试行时间</a:t>
            </a:r>
            <a:r>
              <a:rPr lang="en-US" altLang="zh-CN" sz="2000" dirty="0"/>
              <a:t>2</a:t>
            </a:r>
            <a:r>
              <a:rPr lang="zh-CN" altLang="en-US" sz="2000" dirty="0"/>
              <a:t>年。在实施期间，因国家、省、市政策变化导致本政策不能实施的，从其规定。</a:t>
            </a:r>
          </a:p>
        </p:txBody>
      </p:sp>
      <p:sp>
        <p:nvSpPr>
          <p:cNvPr id="4" name="流程图: 可选过程 3"/>
          <p:cNvSpPr/>
          <p:nvPr/>
        </p:nvSpPr>
        <p:spPr>
          <a:xfrm>
            <a:off x="641350" y="473075"/>
            <a:ext cx="2663825" cy="863600"/>
          </a:xfrm>
          <a:prstGeom prst="flowChartAlternateProcess">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fontAlgn="base"/>
            <a:endParaRPr lang="zh-CN" altLang="en-US" strike="noStrike" noProof="1"/>
          </a:p>
        </p:txBody>
      </p:sp>
      <p:sp>
        <p:nvSpPr>
          <p:cNvPr id="7171" name="文本框 4"/>
          <p:cNvSpPr txBox="1"/>
          <p:nvPr/>
        </p:nvSpPr>
        <p:spPr>
          <a:xfrm>
            <a:off x="219075" y="612775"/>
            <a:ext cx="3508375" cy="523220"/>
          </a:xfrm>
          <a:prstGeom prst="rect">
            <a:avLst/>
          </a:prstGeom>
          <a:noFill/>
          <a:ln w="9525">
            <a:noFill/>
          </a:ln>
        </p:spPr>
        <p:txBody>
          <a:bodyPr wrap="square" anchor="t" anchorCtr="0">
            <a:spAutoFit/>
          </a:bodyPr>
          <a:lstStyle/>
          <a:p>
            <a:pPr algn="ctr"/>
            <a:r>
              <a:rPr lang="zh-CN" altLang="en-US" sz="2800" dirty="0">
                <a:latin typeface="+mn-ea"/>
                <a:ea typeface="+mn-ea"/>
              </a:rPr>
              <a:t>四、执行时间</a:t>
            </a:r>
          </a:p>
        </p:txBody>
      </p:sp>
    </p:spTree>
  </p:cSld>
  <p:clrMapOvr>
    <a:masterClrMapping/>
  </p:clrMapOvr>
</p:sld>
</file>

<file path=ppt/theme/theme1.xml><?xml version="1.0" encoding="utf-8"?>
<a:theme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裁剪">
  <a:themeElements>
    <a:clrScheme name="蓝色​​">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裁剪">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裁剪">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otalTime>11</TotalTime>
  <Words>375</Words>
  <Application>Microsoft Office PowerPoint</Application>
  <PresentationFormat>全屏显示(4:3)</PresentationFormat>
  <Paragraphs>19</Paragraphs>
  <Slides>5</Slides>
  <Notes>0</Notes>
  <HiddenSlides>0</HiddenSlides>
  <MMClips>0</MMClips>
  <ScaleCrop>false</ScaleCrop>
  <HeadingPairs>
    <vt:vector size="6" baseType="variant">
      <vt:variant>
        <vt:lpstr>已用的字体</vt:lpstr>
      </vt:variant>
      <vt:variant>
        <vt:i4>4</vt:i4>
      </vt:variant>
      <vt:variant>
        <vt:lpstr>主题</vt:lpstr>
      </vt:variant>
      <vt:variant>
        <vt:i4>2</vt:i4>
      </vt:variant>
      <vt:variant>
        <vt:lpstr>幻灯片标题</vt:lpstr>
      </vt:variant>
      <vt:variant>
        <vt:i4>5</vt:i4>
      </vt:variant>
    </vt:vector>
  </HeadingPairs>
  <TitlesOfParts>
    <vt:vector size="11" baseType="lpstr">
      <vt:lpstr>方正小标宋简体</vt:lpstr>
      <vt:lpstr>华文楷体</vt:lpstr>
      <vt:lpstr>Arial</vt:lpstr>
      <vt:lpstr>Franklin Gothic Book</vt:lpstr>
      <vt:lpstr>1_默认设计模板</vt:lpstr>
      <vt:lpstr>裁剪</vt:lpstr>
      <vt:lpstr>关于印发阳泉高新技术产业开发区高新技术企业倍增计划实施方案的通知</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关于印发阳泉高新技术产业开发区高新技术企业倍增计划实施方案的通知</dc:title>
  <dc:creator>wps</dc:creator>
  <cp:lastModifiedBy>宇姝 赵</cp:lastModifiedBy>
  <cp:revision>6</cp:revision>
  <dcterms:created xsi:type="dcterms:W3CDTF">2021-11-08T07:03:06Z</dcterms:created>
  <dcterms:modified xsi:type="dcterms:W3CDTF">2021-11-08T07:16:47Z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2052-11.8.2.10251</vt:lpwstr>
  </property>
</Properties>
</file>